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567" r:id="rId3"/>
    <p:sldId id="570" r:id="rId4"/>
    <p:sldId id="576" r:id="rId5"/>
    <p:sldId id="577" r:id="rId6"/>
    <p:sldId id="571" r:id="rId7"/>
    <p:sldId id="578" r:id="rId8"/>
    <p:sldId id="305" r:id="rId9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B120"/>
    <a:srgbClr val="866CA6"/>
    <a:srgbClr val="0000FF"/>
    <a:srgbClr val="00B050"/>
    <a:srgbClr val="9467BD"/>
    <a:srgbClr val="D62627"/>
    <a:srgbClr val="1F77B4"/>
    <a:srgbClr val="FF7F0C"/>
    <a:srgbClr val="2CA02C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media/image1.jpeg>
</file>

<file path=ppt/media/image10.png>
</file>

<file path=ppt/media/image11.wmf>
</file>

<file path=ppt/media/image12.wmf>
</file>

<file path=ppt/media/image14.jpg>
</file>

<file path=ppt/media/image2.png>
</file>

<file path=ppt/media/image3.png>
</file>

<file path=ppt/media/image4.png>
</file>

<file path=ppt/media/image5.jpeg>
</file>

<file path=ppt/media/image6.wmf>
</file>

<file path=ppt/media/image7.wmf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2023/11/1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image" Target="../media/image9.png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1.bin"/><Relationship Id="rId10" Type="http://schemas.openxmlformats.org/officeDocument/2006/relationships/image" Target="../media/image8.wmf"/><Relationship Id="rId4" Type="http://schemas.openxmlformats.org/officeDocument/2006/relationships/image" Target="../media/image10.png"/><Relationship Id="rId9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1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6583301" cy="3828838"/>
          </a:xfrm>
        </p:spPr>
        <p:txBody>
          <a:bodyPr/>
          <a:lstStyle/>
          <a:p>
            <a:r>
              <a:rPr lang="en-US" altLang="zh-TW" sz="2800"/>
              <a:t>Blind estimation of acoustic transfer functions (ATFs) and dereverberation based on convolutive transfer functions (CTFs)</a:t>
            </a:r>
            <a:br>
              <a:rPr lang="zh-TW" altLang="en-US" sz="4000"/>
            </a:br>
            <a:br>
              <a:rPr lang="en-US" altLang="zh-TW" sz="3200"/>
            </a:br>
            <a:br>
              <a:rPr lang="en-US" altLang="zh-TW"/>
            </a:br>
            <a:r>
              <a:rPr lang="en-US" altLang="zh-TW" sz="2000" b="0">
                <a:solidFill>
                  <a:srgbClr val="8A0045"/>
                </a:solidFill>
              </a:rPr>
              <a:t>Date</a:t>
            </a:r>
            <a:r>
              <a:rPr lang="zh-TW" altLang="en-US" sz="2000" b="0">
                <a:solidFill>
                  <a:srgbClr val="8A0045"/>
                </a:solidFill>
              </a:rPr>
              <a:t>：</a:t>
            </a:r>
            <a:r>
              <a:rPr lang="en-US" altLang="zh-TW" sz="2000" b="0">
                <a:solidFill>
                  <a:srgbClr val="8A0045"/>
                </a:solidFill>
              </a:rPr>
              <a:t>2022. 10. 04</a:t>
            </a:r>
            <a:endParaRPr lang="zh-TW" altLang="en-US" sz="200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Simulation setting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Algorithm for moving source case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Processing flow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Simulation result</a:t>
            </a:r>
          </a:p>
          <a:p>
            <a:endParaRPr lang="en-US" altLang="zh-TW" sz="2400" b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Simulation setting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10503" y="815114"/>
                <a:ext cx="9744710" cy="5759085"/>
              </a:xfrm>
            </p:spPr>
            <p:txBody>
              <a:bodyPr>
                <a:normAutofit/>
              </a:bodyPr>
              <a:lstStyle/>
              <a:p>
                <a:r>
                  <a:rPr lang="en-US" altLang="zh-TW" sz="1800" b="0" dirty="0">
                    <a:cs typeface="Times New Roman" panose="02020603050405020304" pitchFamily="18" charset="0"/>
                  </a:rPr>
                  <a:t>Uniform linear array (ULA)</a:t>
                </a:r>
              </a:p>
              <a:p>
                <a:r>
                  <a:rPr lang="en-US" altLang="zh-TW" sz="1800" b="0" dirty="0">
                    <a:cs typeface="Times New Roman" panose="02020603050405020304" pitchFamily="18" charset="0"/>
                  </a:rPr>
                  <a:t>Number of microphones = 30</a:t>
                </a:r>
              </a:p>
              <a:p>
                <a:r>
                  <a:rPr lang="en-US" altLang="zh-TW" sz="1800" b="0">
                    <a:cs typeface="Times New Roman" panose="02020603050405020304" pitchFamily="18" charset="0"/>
                  </a:rPr>
                  <a:t>Microphone Spacing </a:t>
                </a:r>
                <a:r>
                  <a:rPr lang="en-US" altLang="zh-TW" sz="1800" b="0" dirty="0">
                    <a:cs typeface="Times New Roman" panose="02020603050405020304" pitchFamily="18" charset="0"/>
                  </a:rPr>
                  <a:t>= 0.02m (2cm)</a:t>
                </a:r>
              </a:p>
              <a:p>
                <a:r>
                  <a:rPr lang="en-US" altLang="zh-TW" sz="1800" b="0" dirty="0">
                    <a:cs typeface="Times New Roman" panose="02020603050405020304" pitchFamily="18" charset="0"/>
                  </a:rPr>
                  <a:t>Aperture = (30-1)*0.02 = 0.58 m </a:t>
                </a:r>
              </a:p>
              <a:p>
                <a:r>
                  <a:rPr lang="en-US" altLang="zh-TW" sz="1800" b="0" dirty="0">
                    <a:cs typeface="Times New Roman" panose="02020603050405020304" pitchFamily="18" charset="0"/>
                  </a:rPr>
                  <a:t>Room size = 5m</a:t>
                </a:r>
                <a:r>
                  <a:rPr lang="en-US" altLang="zh-TW" sz="18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1800" b="0" dirty="0">
                    <a:cs typeface="Times New Roman" panose="02020603050405020304" pitchFamily="18" charset="0"/>
                  </a:rPr>
                  <a:t>6m</a:t>
                </a:r>
                <a:r>
                  <a:rPr lang="en-US" altLang="zh-TW" sz="18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1800" b="0" dirty="0">
                    <a:cs typeface="Times New Roman" panose="02020603050405020304" pitchFamily="18" charset="0"/>
                  </a:rPr>
                  <a:t>2.5m</a:t>
                </a:r>
              </a:p>
              <a:p>
                <a:r>
                  <a:rPr lang="en-US" altLang="zh-TW" sz="1800" b="0" dirty="0">
                    <a:cs typeface="Times New Roman" panose="02020603050405020304" pitchFamily="18" charset="0"/>
                  </a:rPr>
                  <a:t>Sampling frequency = 16kHz</a:t>
                </a:r>
              </a:p>
              <a:p>
                <a:r>
                  <a:rPr lang="en-US" altLang="zh-TW" sz="1800" b="0" dirty="0">
                    <a:cs typeface="Times New Roman" panose="02020603050405020304" pitchFamily="18" charset="0"/>
                  </a:rPr>
                  <a:t>Reverberation time </a:t>
                </a:r>
                <a:r>
                  <a:rPr lang="en-US" altLang="zh-TW" sz="1800" b="0">
                    <a:cs typeface="Times New Roman" panose="02020603050405020304" pitchFamily="18" charset="0"/>
                  </a:rPr>
                  <a:t>T</a:t>
                </a:r>
                <a:r>
                  <a:rPr lang="en-US" altLang="zh-TW" sz="1800" b="0" baseline="-25000">
                    <a:cs typeface="Times New Roman" panose="02020603050405020304" pitchFamily="18" charset="0"/>
                  </a:rPr>
                  <a:t>60 </a:t>
                </a:r>
                <a:r>
                  <a:rPr lang="en-US" altLang="zh-TW" sz="1800" b="0">
                    <a:cs typeface="Times New Roman" panose="02020603050405020304" pitchFamily="18" charset="0"/>
                  </a:rPr>
                  <a:t> = 0.6s</a:t>
                </a:r>
              </a:p>
              <a:p>
                <a:r>
                  <a:rPr lang="en-US" altLang="zh-TW" sz="1800" b="0">
                    <a:cs typeface="Times New Roman" panose="02020603050405020304" pitchFamily="18" charset="0"/>
                  </a:rPr>
                  <a:t>Number of source positions  = 4</a:t>
                </a:r>
              </a:p>
              <a:p>
                <a:r>
                  <a:rPr lang="en-US" altLang="zh-TW" sz="1800" b="0">
                    <a:cs typeface="Times New Roman" panose="02020603050405020304" pitchFamily="18" charset="0"/>
                  </a:rPr>
                  <a:t>Moving Source Spacing = 0.1m (10cm)</a:t>
                </a:r>
                <a:endParaRPr lang="zh-TW" altLang="en-US" sz="2400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10503" y="815114"/>
                <a:ext cx="9744710" cy="5759085"/>
              </a:xfrm>
              <a:blipFill>
                <a:blip r:embed="rId3"/>
                <a:stretch>
                  <a:fillRect l="-250" t="-6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8" name="群組 47">
            <a:extLst>
              <a:ext uri="{FF2B5EF4-FFF2-40B4-BE49-F238E27FC236}">
                <a16:creationId xmlns:a16="http://schemas.microsoft.com/office/drawing/2014/main" id="{9B7993B7-2A55-4BAB-97EC-16C5ED46484A}"/>
              </a:ext>
            </a:extLst>
          </p:cNvPr>
          <p:cNvGrpSpPr/>
          <p:nvPr/>
        </p:nvGrpSpPr>
        <p:grpSpPr>
          <a:xfrm>
            <a:off x="3918798" y="2156618"/>
            <a:ext cx="7032520" cy="5022481"/>
            <a:chOff x="3844153" y="2115873"/>
            <a:chExt cx="7032520" cy="5022481"/>
          </a:xfrm>
        </p:grpSpPr>
        <p:grpSp>
          <p:nvGrpSpPr>
            <p:cNvPr id="19" name="群組 18">
              <a:extLst>
                <a:ext uri="{FF2B5EF4-FFF2-40B4-BE49-F238E27FC236}">
                  <a16:creationId xmlns:a16="http://schemas.microsoft.com/office/drawing/2014/main" id="{B23639A4-089D-41E0-94F6-0718AA3D649F}"/>
                </a:ext>
              </a:extLst>
            </p:cNvPr>
            <p:cNvGrpSpPr/>
            <p:nvPr/>
          </p:nvGrpSpPr>
          <p:grpSpPr>
            <a:xfrm>
              <a:off x="3844153" y="2115873"/>
              <a:ext cx="7032520" cy="5022481"/>
              <a:chOff x="2976175" y="1233441"/>
              <a:chExt cx="5813457" cy="4000500"/>
            </a:xfrm>
          </p:grpSpPr>
          <p:pic>
            <p:nvPicPr>
              <p:cNvPr id="20" name="圖片 19">
                <a:extLst>
                  <a:ext uri="{FF2B5EF4-FFF2-40B4-BE49-F238E27FC236}">
                    <a16:creationId xmlns:a16="http://schemas.microsoft.com/office/drawing/2014/main" id="{F435DCA1-967D-4603-93B7-CA367F2950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55634" y="1233441"/>
                <a:ext cx="5333998" cy="4000500"/>
              </a:xfrm>
              <a:prstGeom prst="rect">
                <a:avLst/>
              </a:prstGeom>
            </p:spPr>
          </p:pic>
          <p:graphicFrame>
            <p:nvGraphicFramePr>
              <p:cNvPr id="21" name="物件 20">
                <a:extLst>
                  <a:ext uri="{FF2B5EF4-FFF2-40B4-BE49-F238E27FC236}">
                    <a16:creationId xmlns:a16="http://schemas.microsoft.com/office/drawing/2014/main" id="{8327A04F-5E58-4BA3-8334-AA9D48EDFC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80142754"/>
                  </p:ext>
                </p:extLst>
              </p:nvPr>
            </p:nvGraphicFramePr>
            <p:xfrm>
              <a:off x="2976175" y="3140075"/>
              <a:ext cx="1000125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197" name="Equation" r:id="rId5" imgW="634680" imgH="177480" progId="Equation.DSMT4">
                      <p:embed/>
                    </p:oleObj>
                  </mc:Choice>
                  <mc:Fallback>
                    <p:oleObj name="Equation" r:id="rId5" imgW="634680" imgH="177480" progId="Equation.DSMT4">
                      <p:embed/>
                      <p:pic>
                        <p:nvPicPr>
                          <p:cNvPr id="9" name="物件 8">
                            <a:extLst>
                              <a:ext uri="{FF2B5EF4-FFF2-40B4-BE49-F238E27FC236}">
                                <a16:creationId xmlns:a16="http://schemas.microsoft.com/office/drawing/2014/main" id="{BC5C9BA1-4FF0-4EF5-B4DE-59AA1769A26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2976175" y="3140075"/>
                            <a:ext cx="1000125" cy="2794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" name="物件 21">
                <a:extLst>
                  <a:ext uri="{FF2B5EF4-FFF2-40B4-BE49-F238E27FC236}">
                    <a16:creationId xmlns:a16="http://schemas.microsoft.com/office/drawing/2014/main" id="{F9A1F96B-4E63-44C2-8976-106AFF75FDD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5613310"/>
                  </p:ext>
                </p:extLst>
              </p:nvPr>
            </p:nvGraphicFramePr>
            <p:xfrm>
              <a:off x="4923095" y="4913592"/>
              <a:ext cx="820738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198" name="Equation" r:id="rId7" imgW="520560" imgH="177480" progId="Equation.DSMT4">
                      <p:embed/>
                    </p:oleObj>
                  </mc:Choice>
                  <mc:Fallback>
                    <p:oleObj name="Equation" r:id="rId7" imgW="520560" imgH="177480" progId="Equation.DSMT4">
                      <p:embed/>
                      <p:pic>
                        <p:nvPicPr>
                          <p:cNvPr id="10" name="物件 9">
                            <a:extLst>
                              <a:ext uri="{FF2B5EF4-FFF2-40B4-BE49-F238E27FC236}">
                                <a16:creationId xmlns:a16="http://schemas.microsoft.com/office/drawing/2014/main" id="{73484708-9429-4EF4-970A-F71ABB0324D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4923095" y="4913592"/>
                            <a:ext cx="820738" cy="2794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3" name="物件 22">
                <a:extLst>
                  <a:ext uri="{FF2B5EF4-FFF2-40B4-BE49-F238E27FC236}">
                    <a16:creationId xmlns:a16="http://schemas.microsoft.com/office/drawing/2014/main" id="{C7916D31-28A5-41D5-81D5-F24781AB732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80988695"/>
                  </p:ext>
                </p:extLst>
              </p:nvPr>
            </p:nvGraphicFramePr>
            <p:xfrm>
              <a:off x="7090268" y="4829175"/>
              <a:ext cx="760413" cy="2809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199" name="Equation" r:id="rId9" imgW="482400" imgH="177480" progId="Equation.DSMT4">
                      <p:embed/>
                    </p:oleObj>
                  </mc:Choice>
                  <mc:Fallback>
                    <p:oleObj name="Equation" r:id="rId9" imgW="482400" imgH="177480" progId="Equation.DSMT4">
                      <p:embed/>
                      <p:pic>
                        <p:nvPicPr>
                          <p:cNvPr id="11" name="物件 10">
                            <a:extLst>
                              <a:ext uri="{FF2B5EF4-FFF2-40B4-BE49-F238E27FC236}">
                                <a16:creationId xmlns:a16="http://schemas.microsoft.com/office/drawing/2014/main" id="{691FC533-A145-4D12-8861-1A63569C444E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7090268" y="4829175"/>
                            <a:ext cx="760413" cy="280988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</p:spPr>
                      </p:pic>
                    </p:oleObj>
                  </mc:Fallback>
                </mc:AlternateContent>
              </a:graphicData>
            </a:graphic>
          </p:graphicFrame>
          <p:cxnSp>
            <p:nvCxnSpPr>
              <p:cNvPr id="27" name="直線單箭頭接點 26">
                <a:extLst>
                  <a:ext uri="{FF2B5EF4-FFF2-40B4-BE49-F238E27FC236}">
                    <a16:creationId xmlns:a16="http://schemas.microsoft.com/office/drawing/2014/main" id="{0EA5A840-4F84-4363-9481-247432E6DA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50190" y="3777689"/>
                <a:ext cx="0" cy="527548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9" name="文字方塊 28">
                <a:extLst>
                  <a:ext uri="{FF2B5EF4-FFF2-40B4-BE49-F238E27FC236}">
                    <a16:creationId xmlns:a16="http://schemas.microsoft.com/office/drawing/2014/main" id="{034CE162-FD67-48E2-9227-6F5259F8BA11}"/>
                  </a:ext>
                </a:extLst>
              </p:cNvPr>
              <p:cNvSpPr txBox="1"/>
              <p:nvPr/>
            </p:nvSpPr>
            <p:spPr>
              <a:xfrm>
                <a:off x="4519785" y="3483498"/>
                <a:ext cx="545405" cy="2451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ULA</a:t>
                </a:r>
                <a:endParaRPr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0" name="直線單箭頭接點 29">
                <a:extLst>
                  <a:ext uri="{FF2B5EF4-FFF2-40B4-BE49-F238E27FC236}">
                    <a16:creationId xmlns:a16="http://schemas.microsoft.com/office/drawing/2014/main" id="{0D9D169B-B321-42B9-B48C-E361A2443F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24249" y="4120243"/>
                <a:ext cx="545405" cy="193874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直線單箭頭接點 30">
                <a:extLst>
                  <a:ext uri="{FF2B5EF4-FFF2-40B4-BE49-F238E27FC236}">
                    <a16:creationId xmlns:a16="http://schemas.microsoft.com/office/drawing/2014/main" id="{D6AF3260-2DC0-497B-86E8-E3503FCB79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00578" y="4305237"/>
                <a:ext cx="569076" cy="106965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AB6A29EC-A798-4B95-BCAC-4B1507EB2F09}"/>
                  </a:ext>
                </a:extLst>
              </p:cNvPr>
              <p:cNvSpPr txBox="1"/>
              <p:nvPr/>
            </p:nvSpPr>
            <p:spPr>
              <a:xfrm>
                <a:off x="4214935" y="3834446"/>
                <a:ext cx="304850" cy="4461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endParaRPr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4" name="文字方塊 33">
                <a:extLst>
                  <a:ext uri="{FF2B5EF4-FFF2-40B4-BE49-F238E27FC236}">
                    <a16:creationId xmlns:a16="http://schemas.microsoft.com/office/drawing/2014/main" id="{4DACB005-6924-46EC-BD3A-B4611C06F92E}"/>
                  </a:ext>
                </a:extLst>
              </p:cNvPr>
              <p:cNvSpPr txBox="1"/>
              <p:nvPr/>
            </p:nvSpPr>
            <p:spPr>
              <a:xfrm>
                <a:off x="4143592" y="4290167"/>
                <a:ext cx="304850" cy="4461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endParaRPr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文字方塊 34">
                <a:extLst>
                  <a:ext uri="{FF2B5EF4-FFF2-40B4-BE49-F238E27FC236}">
                    <a16:creationId xmlns:a16="http://schemas.microsoft.com/office/drawing/2014/main" id="{09FD44E4-E580-4748-8C44-590EE069AED6}"/>
                  </a:ext>
                </a:extLst>
              </p:cNvPr>
              <p:cNvSpPr txBox="1"/>
              <p:nvPr/>
            </p:nvSpPr>
            <p:spPr>
              <a:xfrm>
                <a:off x="3754655" y="3841408"/>
                <a:ext cx="304850" cy="4461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</a:t>
                </a:r>
                <a:endParaRPr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橢圓 35">
                <a:extLst>
                  <a:ext uri="{FF2B5EF4-FFF2-40B4-BE49-F238E27FC236}">
                    <a16:creationId xmlns:a16="http://schemas.microsoft.com/office/drawing/2014/main" id="{7D6D9B80-BF57-4B3C-9EC2-3B5361D89923}"/>
                  </a:ext>
                </a:extLst>
              </p:cNvPr>
              <p:cNvSpPr/>
              <p:nvPr/>
            </p:nvSpPr>
            <p:spPr>
              <a:xfrm>
                <a:off x="4082820" y="4245349"/>
                <a:ext cx="108000" cy="10800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4" name="直線單箭頭接點 13">
              <a:extLst>
                <a:ext uri="{FF2B5EF4-FFF2-40B4-BE49-F238E27FC236}">
                  <a16:creationId xmlns:a16="http://schemas.microsoft.com/office/drawing/2014/main" id="{1293105B-83DE-49E4-9FF8-623AC9A2B4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18245" y="4860358"/>
              <a:ext cx="269622" cy="803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橢圓 15">
              <a:extLst>
                <a:ext uri="{FF2B5EF4-FFF2-40B4-BE49-F238E27FC236}">
                  <a16:creationId xmlns:a16="http://schemas.microsoft.com/office/drawing/2014/main" id="{184ADCE8-73E5-4407-B184-EBC3AF2D1484}"/>
                </a:ext>
              </a:extLst>
            </p:cNvPr>
            <p:cNvSpPr/>
            <p:nvPr/>
          </p:nvSpPr>
          <p:spPr>
            <a:xfrm>
              <a:off x="7431869" y="4617782"/>
              <a:ext cx="190810" cy="180000"/>
            </a:xfrm>
            <a:prstGeom prst="ellipse">
              <a:avLst/>
            </a:prstGeom>
            <a:solidFill>
              <a:srgbClr val="EDB1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橢圓 36">
              <a:extLst>
                <a:ext uri="{FF2B5EF4-FFF2-40B4-BE49-F238E27FC236}">
                  <a16:creationId xmlns:a16="http://schemas.microsoft.com/office/drawing/2014/main" id="{761D8C1B-F898-4F0A-A79E-36C48A98D13B}"/>
                </a:ext>
              </a:extLst>
            </p:cNvPr>
            <p:cNvSpPr/>
            <p:nvPr/>
          </p:nvSpPr>
          <p:spPr>
            <a:xfrm>
              <a:off x="7650413" y="4514301"/>
              <a:ext cx="190810" cy="180000"/>
            </a:xfrm>
            <a:prstGeom prst="ellipse">
              <a:avLst/>
            </a:prstGeom>
            <a:solidFill>
              <a:srgbClr val="EDB1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橢圓 37">
              <a:extLst>
                <a:ext uri="{FF2B5EF4-FFF2-40B4-BE49-F238E27FC236}">
                  <a16:creationId xmlns:a16="http://schemas.microsoft.com/office/drawing/2014/main" id="{61095455-DCED-4902-AE73-6A581E84F420}"/>
                </a:ext>
              </a:extLst>
            </p:cNvPr>
            <p:cNvSpPr/>
            <p:nvPr/>
          </p:nvSpPr>
          <p:spPr>
            <a:xfrm>
              <a:off x="7868957" y="4413819"/>
              <a:ext cx="190810" cy="180000"/>
            </a:xfrm>
            <a:prstGeom prst="ellipse">
              <a:avLst/>
            </a:prstGeom>
            <a:solidFill>
              <a:srgbClr val="EDB1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4DF9DF95-B014-4BEB-AC55-BEC2F51739CD}"/>
                </a:ext>
              </a:extLst>
            </p:cNvPr>
            <p:cNvCxnSpPr/>
            <p:nvPr/>
          </p:nvCxnSpPr>
          <p:spPr>
            <a:xfrm flipV="1">
              <a:off x="7545677" y="4738299"/>
              <a:ext cx="313949" cy="12865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字方塊 38">
              <a:extLst>
                <a:ext uri="{FF2B5EF4-FFF2-40B4-BE49-F238E27FC236}">
                  <a16:creationId xmlns:a16="http://schemas.microsoft.com/office/drawing/2014/main" id="{2B02A0DE-A8AC-4D8E-ADBC-7693DC2E8F7E}"/>
                </a:ext>
              </a:extLst>
            </p:cNvPr>
            <p:cNvSpPr txBox="1"/>
            <p:nvPr/>
          </p:nvSpPr>
          <p:spPr>
            <a:xfrm>
              <a:off x="6904196" y="4273932"/>
              <a:ext cx="6597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source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文字方塊 39">
              <a:extLst>
                <a:ext uri="{FF2B5EF4-FFF2-40B4-BE49-F238E27FC236}">
                  <a16:creationId xmlns:a16="http://schemas.microsoft.com/office/drawing/2014/main" id="{350CFC4A-FC22-4782-AD94-96DDEAB2A356}"/>
                </a:ext>
              </a:extLst>
            </p:cNvPr>
            <p:cNvSpPr txBox="1"/>
            <p:nvPr/>
          </p:nvSpPr>
          <p:spPr>
            <a:xfrm>
              <a:off x="7536605" y="4813449"/>
              <a:ext cx="6597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0.1m</a:t>
              </a:r>
              <a:endParaRPr lang="zh-TW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41" name="直線單箭頭接點 40">
              <a:extLst>
                <a:ext uri="{FF2B5EF4-FFF2-40B4-BE49-F238E27FC236}">
                  <a16:creationId xmlns:a16="http://schemas.microsoft.com/office/drawing/2014/main" id="{D3B6A16A-CB19-44BE-8A0B-90BE69BF7DF9}"/>
                </a:ext>
              </a:extLst>
            </p:cNvPr>
            <p:cNvCxnSpPr>
              <a:cxnSpLocks/>
            </p:cNvCxnSpPr>
            <p:nvPr/>
          </p:nvCxnSpPr>
          <p:spPr>
            <a:xfrm>
              <a:off x="7094234" y="4535367"/>
              <a:ext cx="128795" cy="1724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0627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E09D7A5-46D6-4AC9-90EE-F62846A72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9D32F9F-A4DA-4BA5-AEC5-642614D4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754B8AE-EFC8-4980-9238-24C9F3673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1E3FDDCB-3663-40E7-87AB-3EC4686BF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9606812" cy="633276"/>
          </a:xfrm>
        </p:spPr>
        <p:txBody>
          <a:bodyPr/>
          <a:lstStyle/>
          <a:p>
            <a:r>
              <a:rPr lang="en-US" altLang="zh-TW"/>
              <a:t>Algorithm for moving source case</a:t>
            </a:r>
            <a:endParaRPr lang="en-US" altLang="zh-TW" sz="2800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967E1242-89A0-4481-889D-9D36B523F9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46850" y="3362325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6" name="Equation" r:id="rId3" imgW="114120" imgH="177480" progId="Equation.DSMT4">
                  <p:embed/>
                </p:oleObj>
              </mc:Choice>
              <mc:Fallback>
                <p:oleObj name="Equation" r:id="rId3" imgW="114120" imgH="177480" progId="Equation.DSMT4">
                  <p:embed/>
                  <p:pic>
                    <p:nvPicPr>
                      <p:cNvPr id="6" name="物件 5">
                        <a:extLst>
                          <a:ext uri="{FF2B5EF4-FFF2-40B4-BE49-F238E27FC236}">
                            <a16:creationId xmlns:a16="http://schemas.microsoft.com/office/drawing/2014/main" id="{967E1242-89A0-4481-889D-9D36B523F9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46850" y="3362325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物件 7">
            <a:extLst>
              <a:ext uri="{FF2B5EF4-FFF2-40B4-BE49-F238E27FC236}">
                <a16:creationId xmlns:a16="http://schemas.microsoft.com/office/drawing/2014/main" id="{1A8A4703-BE97-4C8E-AB2C-592462BDA4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0653108"/>
              </p:ext>
            </p:extLst>
          </p:nvPr>
        </p:nvGraphicFramePr>
        <p:xfrm>
          <a:off x="470870" y="755033"/>
          <a:ext cx="6356350" cy="635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7" name="Equation" r:id="rId5" imgW="4838400" imgH="4838400" progId="Equation.DSMT4">
                  <p:embed/>
                </p:oleObj>
              </mc:Choice>
              <mc:Fallback>
                <p:oleObj name="Equation" r:id="rId5" imgW="4838400" imgH="4838400" progId="Equation.DSMT4">
                  <p:embed/>
                  <p:pic>
                    <p:nvPicPr>
                      <p:cNvPr id="7" name="物件 6">
                        <a:extLst>
                          <a:ext uri="{FF2B5EF4-FFF2-40B4-BE49-F238E27FC236}">
                            <a16:creationId xmlns:a16="http://schemas.microsoft.com/office/drawing/2014/main" id="{D36EAD8F-1806-4E10-919D-B940120AB3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0870" y="755033"/>
                        <a:ext cx="6356350" cy="6359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04BC12CE-63DC-40A5-98AF-9F1EE6492E63}"/>
              </a:ext>
            </a:extLst>
          </p:cNvPr>
          <p:cNvSpPr txBox="1"/>
          <p:nvPr/>
        </p:nvSpPr>
        <p:spPr>
          <a:xfrm>
            <a:off x="5661513" y="1496810"/>
            <a:ext cx="4561017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TW" sz="2400">
                <a:latin typeface="Times New Roman" panose="02020603050405020304" pitchFamily="18" charset="0"/>
                <a:cs typeface="Times New Roman" panose="02020603050405020304" pitchFamily="18" charset="0"/>
              </a:rPr>
              <a:t>Kalman filter nonstationary version</a:t>
            </a:r>
            <a:endParaRPr lang="zh-TW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046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Processing flow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20470EE-CEB9-49A8-9CA7-3671215AA97A}"/>
              </a:ext>
            </a:extLst>
          </p:cNvPr>
          <p:cNvSpPr txBox="1"/>
          <p:nvPr/>
        </p:nvSpPr>
        <p:spPr>
          <a:xfrm>
            <a:off x="1509927" y="3535214"/>
            <a:ext cx="9252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>
                <a:latin typeface="Times New Roman" panose="02020603050405020304" pitchFamily="18" charset="0"/>
                <a:cs typeface="Times New Roman" panose="02020603050405020304" pitchFamily="18" charset="0"/>
              </a:rPr>
              <a:t>Second                                  30                        60                        90                       120         s</a:t>
            </a:r>
            <a:endParaRPr lang="zh-TW" alt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FC2A7E2B-5051-4EA9-A6C3-7EC5F6FE7A9C}"/>
              </a:ext>
            </a:extLst>
          </p:cNvPr>
          <p:cNvGrpSpPr/>
          <p:nvPr/>
        </p:nvGrpSpPr>
        <p:grpSpPr>
          <a:xfrm>
            <a:off x="2752145" y="2938655"/>
            <a:ext cx="6381620" cy="421967"/>
            <a:chOff x="1708021" y="1598425"/>
            <a:chExt cx="7874518" cy="465950"/>
          </a:xfrm>
        </p:grpSpPr>
        <p:grpSp>
          <p:nvGrpSpPr>
            <p:cNvPr id="10" name="群組 9">
              <a:extLst>
                <a:ext uri="{FF2B5EF4-FFF2-40B4-BE49-F238E27FC236}">
                  <a16:creationId xmlns:a16="http://schemas.microsoft.com/office/drawing/2014/main" id="{645A5969-DA30-425F-A7C1-B7B73462256B}"/>
                </a:ext>
              </a:extLst>
            </p:cNvPr>
            <p:cNvGrpSpPr/>
            <p:nvPr/>
          </p:nvGrpSpPr>
          <p:grpSpPr>
            <a:xfrm>
              <a:off x="1708021" y="1614193"/>
              <a:ext cx="7874518" cy="438539"/>
              <a:chOff x="2267857" y="1530221"/>
              <a:chExt cx="5673012" cy="353560"/>
            </a:xfrm>
            <a:noFill/>
          </p:grpSpPr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028F3DEA-FBAA-4CE4-94FC-E6E079473A3D}"/>
                  </a:ext>
                </a:extLst>
              </p:cNvPr>
              <p:cNvSpPr/>
              <p:nvPr/>
            </p:nvSpPr>
            <p:spPr>
              <a:xfrm>
                <a:off x="2267857" y="1530221"/>
                <a:ext cx="1418253" cy="35356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9E510498-3BA4-41E5-B19F-706D3023F43E}"/>
                  </a:ext>
                </a:extLst>
              </p:cNvPr>
              <p:cNvSpPr/>
              <p:nvPr/>
            </p:nvSpPr>
            <p:spPr>
              <a:xfrm>
                <a:off x="3686110" y="1530221"/>
                <a:ext cx="1418253" cy="35356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534FAE50-3BF4-4C79-9FE7-3D8F00296071}"/>
                  </a:ext>
                </a:extLst>
              </p:cNvPr>
              <p:cNvSpPr/>
              <p:nvPr/>
            </p:nvSpPr>
            <p:spPr>
              <a:xfrm>
                <a:off x="5104363" y="1530221"/>
                <a:ext cx="1418253" cy="35356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DBC51B00-DEBD-4114-8AB2-CB48F8F4F1F9}"/>
                  </a:ext>
                </a:extLst>
              </p:cNvPr>
              <p:cNvSpPr/>
              <p:nvPr/>
            </p:nvSpPr>
            <p:spPr>
              <a:xfrm>
                <a:off x="6522616" y="1530221"/>
                <a:ext cx="1418253" cy="35356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2" name="文字方塊 11">
              <a:extLst>
                <a:ext uri="{FF2B5EF4-FFF2-40B4-BE49-F238E27FC236}">
                  <a16:creationId xmlns:a16="http://schemas.microsoft.com/office/drawing/2014/main" id="{462C3F7B-99AC-480E-BDE3-312D51F0DA47}"/>
                </a:ext>
              </a:extLst>
            </p:cNvPr>
            <p:cNvSpPr txBox="1"/>
            <p:nvPr/>
          </p:nvSpPr>
          <p:spPr>
            <a:xfrm>
              <a:off x="2004558" y="1613568"/>
              <a:ext cx="1537306" cy="4508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>
                  <a:latin typeface="Times New Roman" panose="02020603050405020304" pitchFamily="18" charset="0"/>
                  <a:cs typeface="Times New Roman" panose="02020603050405020304" pitchFamily="18" charset="0"/>
                </a:rPr>
                <a:t>Position 1</a:t>
              </a:r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4" name="文字方塊 43">
              <a:extLst>
                <a:ext uri="{FF2B5EF4-FFF2-40B4-BE49-F238E27FC236}">
                  <a16:creationId xmlns:a16="http://schemas.microsoft.com/office/drawing/2014/main" id="{FB97A8CD-E2F9-4B5C-801E-A327312278F5}"/>
                </a:ext>
              </a:extLst>
            </p:cNvPr>
            <p:cNvSpPr txBox="1"/>
            <p:nvPr/>
          </p:nvSpPr>
          <p:spPr>
            <a:xfrm>
              <a:off x="3961673" y="1606607"/>
              <a:ext cx="1537306" cy="4508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>
                  <a:latin typeface="Times New Roman" panose="02020603050405020304" pitchFamily="18" charset="0"/>
                  <a:cs typeface="Times New Roman" panose="02020603050405020304" pitchFamily="18" charset="0"/>
                </a:rPr>
                <a:t>Position 2</a:t>
              </a:r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5" name="文字方塊 44">
              <a:extLst>
                <a:ext uri="{FF2B5EF4-FFF2-40B4-BE49-F238E27FC236}">
                  <a16:creationId xmlns:a16="http://schemas.microsoft.com/office/drawing/2014/main" id="{23311AD5-4840-40E9-9FC2-2216DEB99414}"/>
                </a:ext>
              </a:extLst>
            </p:cNvPr>
            <p:cNvSpPr txBox="1"/>
            <p:nvPr/>
          </p:nvSpPr>
          <p:spPr>
            <a:xfrm>
              <a:off x="5953334" y="1606607"/>
              <a:ext cx="1537306" cy="4508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>
                  <a:latin typeface="Times New Roman" panose="02020603050405020304" pitchFamily="18" charset="0"/>
                  <a:cs typeface="Times New Roman" panose="02020603050405020304" pitchFamily="18" charset="0"/>
                </a:rPr>
                <a:t>Position 3</a:t>
              </a:r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文字方塊 45">
              <a:extLst>
                <a:ext uri="{FF2B5EF4-FFF2-40B4-BE49-F238E27FC236}">
                  <a16:creationId xmlns:a16="http://schemas.microsoft.com/office/drawing/2014/main" id="{0DF01228-F0CD-4303-AE8C-CD99F44BE872}"/>
                </a:ext>
              </a:extLst>
            </p:cNvPr>
            <p:cNvSpPr txBox="1"/>
            <p:nvPr/>
          </p:nvSpPr>
          <p:spPr>
            <a:xfrm>
              <a:off x="7912964" y="1598425"/>
              <a:ext cx="1537306" cy="4508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>
                  <a:latin typeface="Times New Roman" panose="02020603050405020304" pitchFamily="18" charset="0"/>
                  <a:cs typeface="Times New Roman" panose="02020603050405020304" pitchFamily="18" charset="0"/>
                </a:rPr>
                <a:t>Position 4</a:t>
              </a:r>
              <a:endParaRPr lang="zh-TW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79142F6B-44BF-41FF-8C0B-3422D5B97598}"/>
              </a:ext>
            </a:extLst>
          </p:cNvPr>
          <p:cNvSpPr txBox="1"/>
          <p:nvPr/>
        </p:nvSpPr>
        <p:spPr>
          <a:xfrm>
            <a:off x="4238317" y="1142787"/>
            <a:ext cx="2638864" cy="1040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Sampling rate = 16kHz</a:t>
            </a:r>
          </a:p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NFFT = NWIN = 1024</a:t>
            </a:r>
          </a:p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hopsize = 256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5F2F375E-6F80-4E05-9E6F-FF85289E551A}"/>
              </a:ext>
            </a:extLst>
          </p:cNvPr>
          <p:cNvSpPr txBox="1"/>
          <p:nvPr/>
        </p:nvSpPr>
        <p:spPr>
          <a:xfrm>
            <a:off x="311890" y="4102293"/>
            <a:ext cx="11187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>
                <a:latin typeface="Times New Roman" panose="02020603050405020304" pitchFamily="18" charset="0"/>
                <a:cs typeface="Times New Roman" panose="02020603050405020304" pitchFamily="18" charset="0"/>
              </a:rPr>
              <a:t>End point of section at                           1872th                 3747th                5622th                 7497th       frame</a:t>
            </a:r>
            <a:endParaRPr lang="zh-TW" alt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4B274909-F521-410D-B41D-9B9DF3E5856B}"/>
              </a:ext>
            </a:extLst>
          </p:cNvPr>
          <p:cNvSpPr txBox="1"/>
          <p:nvPr/>
        </p:nvSpPr>
        <p:spPr>
          <a:xfrm>
            <a:off x="265235" y="4614573"/>
            <a:ext cx="11187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>
                <a:latin typeface="Times New Roman" panose="02020603050405020304" pitchFamily="18" charset="0"/>
                <a:cs typeface="Times New Roman" panose="02020603050405020304" pitchFamily="18" charset="0"/>
              </a:rPr>
              <a:t>Output the CTF coef. at                          1871th                 3746th                5621th                 7496th       frame</a:t>
            </a:r>
            <a:endParaRPr lang="zh-TW" altLang="en-US"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3019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sz="2800"/>
              <a:t>Simulation result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773ADC9D-7C27-45F6-A58E-1EBDB151F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28" y="924266"/>
            <a:ext cx="9641291" cy="588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3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sz="2800"/>
              <a:t>Simulation result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31D30CCF-7C7E-4025-9F4B-49C52ACDB9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846185"/>
              </p:ext>
            </p:extLst>
          </p:nvPr>
        </p:nvGraphicFramePr>
        <p:xfrm>
          <a:off x="1561491" y="1782690"/>
          <a:ext cx="7570415" cy="1488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4083">
                  <a:extLst>
                    <a:ext uri="{9D8B030D-6E8A-4147-A177-3AD203B41FA5}">
                      <a16:colId xmlns:a16="http://schemas.microsoft.com/office/drawing/2014/main" val="1641949621"/>
                    </a:ext>
                  </a:extLst>
                </a:gridCol>
                <a:gridCol w="1514083">
                  <a:extLst>
                    <a:ext uri="{9D8B030D-6E8A-4147-A177-3AD203B41FA5}">
                      <a16:colId xmlns:a16="http://schemas.microsoft.com/office/drawing/2014/main" val="3649839007"/>
                    </a:ext>
                  </a:extLst>
                </a:gridCol>
                <a:gridCol w="1514083">
                  <a:extLst>
                    <a:ext uri="{9D8B030D-6E8A-4147-A177-3AD203B41FA5}">
                      <a16:colId xmlns:a16="http://schemas.microsoft.com/office/drawing/2014/main" val="4041773216"/>
                    </a:ext>
                  </a:extLst>
                </a:gridCol>
                <a:gridCol w="1514083">
                  <a:extLst>
                    <a:ext uri="{9D8B030D-6E8A-4147-A177-3AD203B41FA5}">
                      <a16:colId xmlns:a16="http://schemas.microsoft.com/office/drawing/2014/main" val="531373018"/>
                    </a:ext>
                  </a:extLst>
                </a:gridCol>
                <a:gridCol w="1514083">
                  <a:extLst>
                    <a:ext uri="{9D8B030D-6E8A-4147-A177-3AD203B41FA5}">
                      <a16:colId xmlns:a16="http://schemas.microsoft.com/office/drawing/2014/main" val="2206029428"/>
                    </a:ext>
                  </a:extLst>
                </a:gridCol>
              </a:tblGrid>
              <a:tr h="71902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TW" sz="1800" b="0" baseline="-25000">
                          <a:solidFill>
                            <a:schemeClr val="tx1"/>
                          </a:solidFill>
                          <a:cs typeface="Times New Roman" panose="02020603050405020304" pitchFamily="18" charset="0"/>
                        </a:rPr>
                        <a:t>60 </a:t>
                      </a:r>
                      <a:r>
                        <a:rPr lang="en-US" altLang="zh-TW" sz="1800" b="0">
                          <a:solidFill>
                            <a:schemeClr val="tx1"/>
                          </a:solidFill>
                          <a:cs typeface="Times New Roman" panose="02020603050405020304" pitchFamily="18" charset="0"/>
                        </a:rPr>
                        <a:t> =0.6s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Wiener filter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RLS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Kalman filter</a:t>
                      </a:r>
                    </a:p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stationary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Kalman filter</a:t>
                      </a:r>
                    </a:p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nonstationary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915506"/>
                  </a:ext>
                </a:extLst>
              </a:tr>
              <a:tr h="768990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Matching error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4.7624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4.8753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4.7647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4.8856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428628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895919AF-28EF-4F2B-85C8-6F14434952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7570890"/>
              </p:ext>
            </p:extLst>
          </p:nvPr>
        </p:nvGraphicFramePr>
        <p:xfrm>
          <a:off x="1561492" y="4394958"/>
          <a:ext cx="7570415" cy="1488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4083">
                  <a:extLst>
                    <a:ext uri="{9D8B030D-6E8A-4147-A177-3AD203B41FA5}">
                      <a16:colId xmlns:a16="http://schemas.microsoft.com/office/drawing/2014/main" val="1641949621"/>
                    </a:ext>
                  </a:extLst>
                </a:gridCol>
                <a:gridCol w="1514083">
                  <a:extLst>
                    <a:ext uri="{9D8B030D-6E8A-4147-A177-3AD203B41FA5}">
                      <a16:colId xmlns:a16="http://schemas.microsoft.com/office/drawing/2014/main" val="3649839007"/>
                    </a:ext>
                  </a:extLst>
                </a:gridCol>
                <a:gridCol w="1514083">
                  <a:extLst>
                    <a:ext uri="{9D8B030D-6E8A-4147-A177-3AD203B41FA5}">
                      <a16:colId xmlns:a16="http://schemas.microsoft.com/office/drawing/2014/main" val="4041773216"/>
                    </a:ext>
                  </a:extLst>
                </a:gridCol>
                <a:gridCol w="1514083">
                  <a:extLst>
                    <a:ext uri="{9D8B030D-6E8A-4147-A177-3AD203B41FA5}">
                      <a16:colId xmlns:a16="http://schemas.microsoft.com/office/drawing/2014/main" val="531373018"/>
                    </a:ext>
                  </a:extLst>
                </a:gridCol>
                <a:gridCol w="1514083">
                  <a:extLst>
                    <a:ext uri="{9D8B030D-6E8A-4147-A177-3AD203B41FA5}">
                      <a16:colId xmlns:a16="http://schemas.microsoft.com/office/drawing/2014/main" val="2206029428"/>
                    </a:ext>
                  </a:extLst>
                </a:gridCol>
              </a:tblGrid>
              <a:tr h="71902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US" altLang="zh-TW" sz="1800" b="0" baseline="-25000">
                          <a:solidFill>
                            <a:schemeClr val="tx1"/>
                          </a:solidFill>
                          <a:cs typeface="Times New Roman" panose="02020603050405020304" pitchFamily="18" charset="0"/>
                        </a:rPr>
                        <a:t>60 </a:t>
                      </a:r>
                      <a:r>
                        <a:rPr lang="en-US" altLang="zh-TW" sz="1800" b="0">
                          <a:solidFill>
                            <a:schemeClr val="tx1"/>
                          </a:solidFill>
                          <a:cs typeface="Times New Roman" panose="02020603050405020304" pitchFamily="18" charset="0"/>
                        </a:rPr>
                        <a:t> =0.6s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 1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 2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 3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 4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9915506"/>
                  </a:ext>
                </a:extLst>
              </a:tr>
              <a:tr h="768990">
                <a:tc>
                  <a:txBody>
                    <a:bodyPr/>
                    <a:lstStyle/>
                    <a:p>
                      <a:pPr marL="0" marR="0" lvl="0" indent="0" algn="ctr" defTabSz="84408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ATF Matching error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4.9871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4.9273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5.5252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5.8049</a:t>
                      </a:r>
                      <a:endParaRPr lang="zh-TW" altLang="en-US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428628"/>
                  </a:ext>
                </a:extLst>
              </a:tr>
            </a:tbl>
          </a:graphicData>
        </a:graphic>
      </p:graphicFrame>
      <p:sp>
        <p:nvSpPr>
          <p:cNvPr id="8" name="文字方塊 7">
            <a:extLst>
              <a:ext uri="{FF2B5EF4-FFF2-40B4-BE49-F238E27FC236}">
                <a16:creationId xmlns:a16="http://schemas.microsoft.com/office/drawing/2014/main" id="{4956F3EE-852F-4B4D-A7C5-B8804F644092}"/>
              </a:ext>
            </a:extLst>
          </p:cNvPr>
          <p:cNvSpPr txBox="1"/>
          <p:nvPr/>
        </p:nvSpPr>
        <p:spPr>
          <a:xfrm>
            <a:off x="3181996" y="1256139"/>
            <a:ext cx="4329404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Fixed source position with 23 seconds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0DB264B-C0F9-4BAA-BB24-E665D1704457}"/>
              </a:ext>
            </a:extLst>
          </p:cNvPr>
          <p:cNvSpPr txBox="1"/>
          <p:nvPr/>
        </p:nvSpPr>
        <p:spPr>
          <a:xfrm>
            <a:off x="2550642" y="3882305"/>
            <a:ext cx="6271233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Moving source position with each position 30 seconds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812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2023/11/1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C2C737E-54F6-4C83-844E-22348588B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852" y="1279445"/>
            <a:ext cx="7389213" cy="492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245683</TotalTime>
  <Words>325</Words>
  <Application>Microsoft Office PowerPoint</Application>
  <PresentationFormat>自訂</PresentationFormat>
  <Paragraphs>91</Paragraphs>
  <Slides>8</Slides>
  <Notes>1</Notes>
  <HiddenSlides>0</HiddenSlides>
  <MMClips>0</MMClips>
  <ScaleCrop>false</ScaleCrop>
  <HeadingPairs>
    <vt:vector size="8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Arial</vt:lpstr>
      <vt:lpstr>Calibri</vt:lpstr>
      <vt:lpstr>Cambria Math</vt:lpstr>
      <vt:lpstr>Times New Roman</vt:lpstr>
      <vt:lpstr>Wingdings</vt:lpstr>
      <vt:lpstr>Office 佈景主題</vt:lpstr>
      <vt:lpstr>Equation</vt:lpstr>
      <vt:lpstr>Blind estimation of acoustic transfer functions (ATFs) and dereverberation based on convolutive transfer functions (CTFs)   Date：2022. 10. 04</vt:lpstr>
      <vt:lpstr>Outline</vt:lpstr>
      <vt:lpstr>Simulation setting</vt:lpstr>
      <vt:lpstr>Algorithm for moving source case</vt:lpstr>
      <vt:lpstr>Processing flow</vt:lpstr>
      <vt:lpstr>Simulation result</vt:lpstr>
      <vt:lpstr>Simulation result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2729</cp:revision>
  <dcterms:created xsi:type="dcterms:W3CDTF">2012-11-25T05:37:01Z</dcterms:created>
  <dcterms:modified xsi:type="dcterms:W3CDTF">2023-11-01T10:47:03Z</dcterms:modified>
</cp:coreProperties>
</file>